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2"/>
  </p:sldMasterIdLst>
  <p:notesMasterIdLst>
    <p:notesMasterId r:id="rId18"/>
  </p:notesMasterIdLst>
  <p:handoutMasterIdLst>
    <p:handoutMasterId r:id="rId19"/>
  </p:handoutMasterIdLst>
  <p:sldIdLst>
    <p:sldId id="257" r:id="rId3"/>
    <p:sldId id="263" r:id="rId4"/>
    <p:sldId id="2239" r:id="rId5"/>
    <p:sldId id="2240" r:id="rId6"/>
    <p:sldId id="2241" r:id="rId7"/>
    <p:sldId id="2242" r:id="rId8"/>
    <p:sldId id="2246" r:id="rId9"/>
    <p:sldId id="2243" r:id="rId10"/>
    <p:sldId id="2244" r:id="rId11"/>
    <p:sldId id="2245" r:id="rId12"/>
    <p:sldId id="265" r:id="rId13"/>
    <p:sldId id="283" r:id="rId14"/>
    <p:sldId id="279" r:id="rId15"/>
    <p:sldId id="261" r:id="rId16"/>
    <p:sldId id="260" r:id="rId17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C35402-1AF4-004E-BC75-AB02F7812A44}">
          <p14:sldIdLst>
            <p14:sldId id="257"/>
            <p14:sldId id="263"/>
          </p14:sldIdLst>
        </p14:section>
        <p14:section name="intro" id="{F35A4D0D-1B13-7941-8120-E98F1C569B8E}">
          <p14:sldIdLst>
            <p14:sldId id="2239"/>
            <p14:sldId id="2240"/>
            <p14:sldId id="2241"/>
            <p14:sldId id="2242"/>
            <p14:sldId id="2246"/>
            <p14:sldId id="2243"/>
            <p14:sldId id="2244"/>
            <p14:sldId id="2245"/>
          </p14:sldIdLst>
        </p14:section>
        <p14:section name="extracting data" id="{2190B3DB-DE16-294A-93C6-2DFBA5D6ACEF}">
          <p14:sldIdLst>
            <p14:sldId id="265"/>
          </p14:sldIdLst>
        </p14:section>
        <p14:section name="outro" id="{00537C7C-1C44-D648-8CFB-1BB78D029B00}">
          <p14:sldIdLst>
            <p14:sldId id="283"/>
            <p14:sldId id="279"/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9767" autoAdjust="0"/>
    <p:restoredTop sz="89311" autoAdjust="0"/>
  </p:normalViewPr>
  <p:slideViewPr>
    <p:cSldViewPr snapToGrid="0">
      <p:cViewPr varScale="1">
        <p:scale>
          <a:sx n="72" d="100"/>
          <a:sy n="72" d="100"/>
        </p:scale>
        <p:origin x="870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2442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3/9/2019 6:29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3/9/2019 6:29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3/9/2019 6:29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3/9/2019 6:29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49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approve via PowerShell or Admin UX:</a:t>
            </a:r>
          </a:p>
          <a:p>
            <a:r>
              <a:rPr lang="en-US" dirty="0"/>
              <a:t>https://</a:t>
            </a:r>
            <a:r>
              <a:rPr lang="en-US" dirty="0" err="1"/>
              <a:t>portal.office.com</a:t>
            </a:r>
            <a:r>
              <a:rPr lang="en-US" dirty="0"/>
              <a:t>/</a:t>
            </a:r>
            <a:r>
              <a:rPr lang="en-US" dirty="0" err="1"/>
              <a:t>adminportal</a:t>
            </a:r>
            <a:r>
              <a:rPr lang="en-US" dirty="0"/>
              <a:t>/home#/Settings/</a:t>
            </a:r>
            <a:r>
              <a:rPr lang="en-US" dirty="0" err="1"/>
              <a:t>PrivilegedAccess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3/9/2019 6:29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280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3/9/2019 6:29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23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3/9/2019 6:29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34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3/9/2019 6:29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3/9/2019 6:29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0423892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78952"/>
            <a:ext cx="12436475" cy="5815573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0" fontAlgn="base">
              <a:spcBef>
                <a:spcPct val="0"/>
              </a:spcBef>
              <a:spcAft>
                <a:spcPct val="0"/>
              </a:spcAft>
            </a:pPr>
            <a:endParaRPr lang="en-US" sz="1836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8849" y="1476622"/>
            <a:ext cx="11378776" cy="2360774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326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346486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584492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814403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1050791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33220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39" y="6533467"/>
            <a:ext cx="1501954" cy="4772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889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  <p:sldLayoutId id="2147484551" r:id="rId27"/>
    <p:sldLayoutId id="2147484552" r:id="rId28"/>
    <p:sldLayoutId id="2147484553" r:id="rId2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.microsoft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azure.microsoft.com/services/data-factory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portal.office.com/adminportal/home#/Settings/PrivilegedAccess" TargetMode="Externa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7" y="3036319"/>
            <a:ext cx="7566343" cy="1828800"/>
          </a:xfrm>
        </p:spPr>
        <p:txBody>
          <a:bodyPr/>
          <a:lstStyle/>
          <a:p>
            <a:r>
              <a:rPr lang="en-US" dirty="0"/>
              <a:t>Microsoft Graph </a:t>
            </a:r>
            <a:br>
              <a:rPr lang="en-US" dirty="0"/>
            </a:br>
            <a:r>
              <a:rPr lang="en-US" dirty="0"/>
              <a:t>Data Connect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Extract Office 365 data with Graph data connect</a:t>
            </a:r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E4240-03DC-E84B-8940-E2CBB67A1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Approve Pending Requests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43952-A4EC-5241-9CDF-FC5AE1E53D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8849" y="1476622"/>
            <a:ext cx="11378776" cy="1796454"/>
          </a:xfrm>
        </p:spPr>
        <p:txBody>
          <a:bodyPr/>
          <a:lstStyle/>
          <a:p>
            <a:r>
              <a:rPr lang="en-US" sz="3200" dirty="0"/>
              <a:t>Approve-</a:t>
            </a:r>
            <a:r>
              <a:rPr lang="en-US" sz="3200" dirty="0" err="1"/>
              <a:t>ElevatedAccessRequest</a:t>
            </a:r>
            <a:r>
              <a:rPr lang="en-US" sz="3200" dirty="0"/>
              <a:t> </a:t>
            </a:r>
          </a:p>
          <a:p>
            <a:r>
              <a:rPr lang="en-US" sz="3200" dirty="0"/>
              <a:t>  -</a:t>
            </a:r>
            <a:r>
              <a:rPr lang="en-US" sz="3200" dirty="0" err="1"/>
              <a:t>RequestId</a:t>
            </a:r>
            <a:r>
              <a:rPr lang="en-US" sz="3200" dirty="0"/>
              <a:t> fa041379-0000-0000-0000-7cd5691484bd </a:t>
            </a:r>
          </a:p>
          <a:p>
            <a:r>
              <a:rPr lang="en-US" sz="3200" dirty="0"/>
              <a:t>  -Comment 'approval request granted'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A5ADB2-2349-394C-82D5-46C88C113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879" y="3273076"/>
            <a:ext cx="5468717" cy="335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5524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400" dirty="0"/>
              <a:t>Extracting data from Office 365 via Graph data connect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6DC1DD7-AB14-4DCF-855A-358C7CE4B7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7091" y="0"/>
            <a:ext cx="6549384" cy="69945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9" y="2621905"/>
            <a:ext cx="4234184" cy="12314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1600" dirty="0"/>
              <a:t>Create a data sink where extracted data will go</a:t>
            </a:r>
          </a:p>
          <a:p>
            <a:pPr>
              <a:spcBef>
                <a:spcPts val="1200"/>
              </a:spcBef>
            </a:pPr>
            <a:r>
              <a:rPr lang="en-US" sz="1600" dirty="0"/>
              <a:t>Create Azure Data Factory pipeline</a:t>
            </a:r>
          </a:p>
          <a:p>
            <a:pPr>
              <a:spcBef>
                <a:spcPts val="1200"/>
              </a:spcBef>
            </a:pPr>
            <a:r>
              <a:rPr lang="en-US" sz="1600" dirty="0"/>
              <a:t>Approve data request</a:t>
            </a:r>
          </a:p>
        </p:txBody>
      </p:sp>
    </p:spTree>
    <p:extLst>
      <p:ext uri="{BB962C8B-B14F-4D97-AF65-F5344CB8AC3E}">
        <p14:creationId xmlns:p14="http://schemas.microsoft.com/office/powerpoint/2010/main" val="423592035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B3A684-C5C1-4B91-8D72-E2DBE6DAFFCC}"/>
              </a:ext>
            </a:extLst>
          </p:cNvPr>
          <p:cNvSpPr/>
          <p:nvPr/>
        </p:nvSpPr>
        <p:spPr bwMode="auto">
          <a:xfrm>
            <a:off x="0" y="1504710"/>
            <a:ext cx="12436475" cy="459129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further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1723549"/>
          </a:xfrm>
        </p:spPr>
        <p:txBody>
          <a:bodyPr/>
          <a:lstStyle/>
          <a:p>
            <a:pPr lvl="0"/>
            <a:r>
              <a:rPr lang="en-US" dirty="0"/>
              <a:t>Microsoft Graph</a:t>
            </a:r>
          </a:p>
          <a:p>
            <a:pPr lvl="0"/>
            <a:r>
              <a:rPr lang="en-US" dirty="0">
                <a:hlinkClick r:id="rId3"/>
              </a:rPr>
              <a:t>https://graph.microsoft.com</a:t>
            </a:r>
            <a:endParaRPr lang="en-US" dirty="0"/>
          </a:p>
          <a:p>
            <a:pPr lvl="0"/>
            <a:br>
              <a:rPr lang="en-US" dirty="0"/>
            </a:br>
            <a:r>
              <a:rPr lang="en-US" dirty="0"/>
              <a:t>Azure Data Factory</a:t>
            </a:r>
          </a:p>
          <a:p>
            <a:pPr lvl="0"/>
            <a:r>
              <a:rPr lang="en-US" dirty="0">
                <a:hlinkClick r:id="rId4"/>
              </a:rPr>
              <a:t>https://azure.microsoft.com/services/data-factory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647857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722689" cy="917575"/>
          </a:xfrm>
        </p:spPr>
        <p:txBody>
          <a:bodyPr/>
          <a:lstStyle/>
          <a:p>
            <a:r>
              <a:rPr lang="en-US" sz="2800" dirty="0"/>
              <a:t>Extract Office 365 data with Microsoft Graph Data Connect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8" y="2574721"/>
            <a:ext cx="3914774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Create a data sink where extracted data will go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Create Azure Data Factory pipeline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Approve data request</a:t>
            </a:r>
          </a:p>
        </p:txBody>
      </p:sp>
      <p:pic>
        <p:nvPicPr>
          <p:cNvPr id="10" name="Picture 9" descr="A person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254A3C78-410B-41D6-8FB3-74DA900C92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02552" y="0"/>
            <a:ext cx="793392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F7A182-88D6-564F-8A3D-0FC53D98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Graph Data Connect - Enabling Scenarios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43F883-1BC2-7A47-A19A-D777145F21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825937"/>
          </a:xfrm>
        </p:spPr>
        <p:txBody>
          <a:bodyPr/>
          <a:lstStyle/>
          <a:p>
            <a:r>
              <a:rPr lang="en-US" sz="3200" dirty="0"/>
              <a:t>Data resides in Office 365</a:t>
            </a:r>
          </a:p>
          <a:p>
            <a:endParaRPr lang="en-US" sz="1400" dirty="0"/>
          </a:p>
          <a:p>
            <a:r>
              <a:rPr lang="en-US" sz="3200" dirty="0"/>
              <a:t>Azure Data Factory extracts data via Graph data connect</a:t>
            </a:r>
          </a:p>
          <a:p>
            <a:endParaRPr lang="en-US" sz="1400" dirty="0"/>
          </a:p>
          <a:p>
            <a:r>
              <a:rPr lang="en-US" sz="3200" dirty="0"/>
              <a:t>Graph data connect enforces only approved requests for data</a:t>
            </a:r>
          </a:p>
          <a:p>
            <a:endParaRPr lang="en-US" sz="1400" dirty="0"/>
          </a:p>
          <a:p>
            <a:r>
              <a:rPr lang="en-US" sz="3200" dirty="0"/>
              <a:t>Extracted data is stored in Azure:</a:t>
            </a:r>
          </a:p>
          <a:p>
            <a:pPr lvl="1"/>
            <a:r>
              <a:rPr lang="en-US" sz="1800" dirty="0"/>
              <a:t>Azure Blob Storage</a:t>
            </a:r>
          </a:p>
          <a:p>
            <a:pPr lvl="1"/>
            <a:r>
              <a:rPr lang="en-US" sz="1800" dirty="0"/>
              <a:t>Azure Data Lake</a:t>
            </a:r>
          </a:p>
          <a:p>
            <a:pPr lvl="1"/>
            <a:r>
              <a:rPr lang="en-US" sz="1800" dirty="0"/>
              <a:t>Etc.</a:t>
            </a:r>
          </a:p>
          <a:p>
            <a:pPr lvl="1"/>
            <a:endParaRPr lang="en-US" sz="1800" dirty="0"/>
          </a:p>
          <a:p>
            <a:r>
              <a:rPr lang="en-US" sz="3200" dirty="0"/>
              <a:t>Create solutions that leverage the data in Azure</a:t>
            </a:r>
          </a:p>
        </p:txBody>
      </p:sp>
    </p:spTree>
    <p:extLst>
      <p:ext uri="{BB962C8B-B14F-4D97-AF65-F5344CB8AC3E}">
        <p14:creationId xmlns:p14="http://schemas.microsoft.com/office/powerpoint/2010/main" val="280417974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8E982-229C-8748-8104-2D028E6E2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Data with Azure Data Factory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60DD0-70C4-0142-A901-89C2A67EFA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400657"/>
          </a:xfrm>
        </p:spPr>
        <p:txBody>
          <a:bodyPr/>
          <a:lstStyle/>
          <a:p>
            <a:r>
              <a:rPr lang="en-US" dirty="0"/>
              <a:t>Azure Data Factory pipelines used to extract data from Office 365 to an Azure storage option</a:t>
            </a:r>
          </a:p>
          <a:p>
            <a:r>
              <a:rPr lang="en-US" dirty="0"/>
              <a:t>Use the Office 365 Connector</a:t>
            </a:r>
          </a:p>
          <a:p>
            <a:r>
              <a:rPr lang="en-US" dirty="0"/>
              <a:t>Create a pipeline and add the Copy Data activity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5F04DD-7733-4658-8306-E67A24FB1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291" y="3906321"/>
            <a:ext cx="4572396" cy="2362405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9BE51F-2189-423D-AB38-99B77A698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143" y="3967287"/>
            <a:ext cx="4572396" cy="2301439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179952016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F9570-F75C-554C-A6A7-979F35063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the Azure Data Factory Pipeline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29F5BA-3AAF-434D-B1BA-B143EA5B3E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292662"/>
          </a:xfrm>
        </p:spPr>
        <p:txBody>
          <a:bodyPr/>
          <a:lstStyle/>
          <a:p>
            <a:r>
              <a:rPr lang="en-US" dirty="0"/>
              <a:t>Trigger the pipeline to run after validating &amp; publishing</a:t>
            </a:r>
          </a:p>
          <a:p>
            <a:r>
              <a:rPr lang="en-US" dirty="0"/>
              <a:t>Monitor status if it is pending approval request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9491B11-AD30-2C46-8F07-02B18B60EF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981" b="49591"/>
          <a:stretch/>
        </p:blipFill>
        <p:spPr>
          <a:xfrm>
            <a:off x="6117335" y="4602324"/>
            <a:ext cx="4367835" cy="1956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54B889-CF99-407C-A7F7-6A40D7CB1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64" y="2595070"/>
            <a:ext cx="4572396" cy="17756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BC2B2E-E0B8-4E0A-8597-52750183D4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64" y="5118677"/>
            <a:ext cx="4572396" cy="1325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AF6CDC54-B5B3-AE4C-B4E5-A52C1591921F}"/>
              </a:ext>
            </a:extLst>
          </p:cNvPr>
          <p:cNvSpPr/>
          <p:nvPr/>
        </p:nvSpPr>
        <p:spPr bwMode="auto">
          <a:xfrm rot="5400000">
            <a:off x="2241264" y="4659290"/>
            <a:ext cx="1089996" cy="39892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62A550-0A54-4073-9F47-84E3C78248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0796" y="2595070"/>
            <a:ext cx="3864595" cy="1861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Right Arrow 19">
            <a:extLst>
              <a:ext uri="{FF2B5EF4-FFF2-40B4-BE49-F238E27FC236}">
                <a16:creationId xmlns:a16="http://schemas.microsoft.com/office/drawing/2014/main" id="{0AF513C6-8C9B-584B-BE24-13780EE06186}"/>
              </a:ext>
            </a:extLst>
          </p:cNvPr>
          <p:cNvSpPr/>
          <p:nvPr/>
        </p:nvSpPr>
        <p:spPr bwMode="auto">
          <a:xfrm rot="5400000">
            <a:off x="8440207" y="4502433"/>
            <a:ext cx="1089996" cy="39892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7EFF0662-B703-0445-8D36-55541010BF82}"/>
              </a:ext>
            </a:extLst>
          </p:cNvPr>
          <p:cNvSpPr/>
          <p:nvPr/>
        </p:nvSpPr>
        <p:spPr bwMode="auto">
          <a:xfrm rot="18518657">
            <a:off x="4862555" y="4362229"/>
            <a:ext cx="1541241" cy="39892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35829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D6F8-7A7A-D249-89C9-ACCC7E86B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Approving Data Requests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97F1F-0491-824B-AFFA-68461CC98F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201424"/>
          </a:xfrm>
        </p:spPr>
        <p:txBody>
          <a:bodyPr/>
          <a:lstStyle/>
          <a:p>
            <a:r>
              <a:rPr lang="en-US" dirty="0"/>
              <a:t>Use Exchange Online PowerShell to check and approve data access requests</a:t>
            </a:r>
          </a:p>
          <a:p>
            <a:endParaRPr lang="en-US" dirty="0"/>
          </a:p>
          <a:p>
            <a:r>
              <a:rPr lang="en-US" dirty="0"/>
              <a:t>Must login to EOL PowerShell with an account that meets the following requirements:</a:t>
            </a:r>
          </a:p>
          <a:p>
            <a:pPr lvl="1"/>
            <a:r>
              <a:rPr lang="en-US" dirty="0"/>
              <a:t>Member of the designated approvers group</a:t>
            </a:r>
          </a:p>
          <a:p>
            <a:pPr lvl="1"/>
            <a:r>
              <a:rPr lang="en-US" dirty="0"/>
              <a:t>Has multi-factor authentication enabled</a:t>
            </a:r>
          </a:p>
          <a:p>
            <a:pPr lvl="1"/>
            <a:r>
              <a:rPr lang="en-US" dirty="0"/>
              <a:t>Is not the same user who initiated the request</a:t>
            </a:r>
          </a:p>
          <a:p>
            <a:pPr lvl="1"/>
            <a:endParaRPr lang="en-US" dirty="0"/>
          </a:p>
          <a:p>
            <a:pPr lvl="1"/>
            <a:r>
              <a:rPr lang="en-US" sz="3600" dirty="0">
                <a:solidFill>
                  <a:schemeClr val="tx2"/>
                </a:solidFill>
                <a:latin typeface="+mj-lt"/>
              </a:rPr>
              <a:t>Alternatively approve via Microsoft 365 Admin Center:</a:t>
            </a:r>
          </a:p>
          <a:p>
            <a:pPr lvl="1"/>
            <a:r>
              <a:rPr lang="en-US" dirty="0">
                <a:hlinkClick r:id="rId2"/>
              </a:rPr>
              <a:t>https://portal.office.com/adminportal/home#/Settings/PrivilegedAccess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03556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04B04D-F9BF-5245-8D42-0C009F06A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Approving Data Requests via Microsoft 365 Admin Center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3D79CF-877B-5F4D-A575-9039DD71C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6" y="2278966"/>
            <a:ext cx="11347903" cy="269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94985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7122BD-7994-7F46-9DEF-A814A3052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to Exchange Online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2CDFD6-554C-774F-8C3C-436B133D8C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8849" y="1476622"/>
            <a:ext cx="11378776" cy="5016758"/>
          </a:xfrm>
        </p:spPr>
        <p:txBody>
          <a:bodyPr/>
          <a:lstStyle/>
          <a:p>
            <a:r>
              <a:rPr lang="en-US" sz="2000" dirty="0">
                <a:solidFill>
                  <a:srgbClr val="00B050"/>
                </a:solidFill>
              </a:rPr>
              <a:t># login</a:t>
            </a:r>
          </a:p>
          <a:p>
            <a:r>
              <a:rPr lang="en-US" sz="2000" dirty="0"/>
              <a:t>$</a:t>
            </a:r>
            <a:r>
              <a:rPr lang="en-US" sz="2000" dirty="0" err="1"/>
              <a:t>UserCredential</a:t>
            </a:r>
            <a:r>
              <a:rPr lang="en-US" sz="2000" dirty="0"/>
              <a:t> = Get-Credential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00B050"/>
                </a:solidFill>
              </a:rPr>
              <a:t># create new EOL remote session</a:t>
            </a:r>
          </a:p>
          <a:p>
            <a:r>
              <a:rPr lang="en-US" sz="2000" dirty="0"/>
              <a:t>$Session = New-</a:t>
            </a:r>
            <a:r>
              <a:rPr lang="en-US" sz="2000" dirty="0" err="1"/>
              <a:t>PSSession</a:t>
            </a:r>
            <a:r>
              <a:rPr lang="en-US" sz="2000" dirty="0"/>
              <a:t> </a:t>
            </a:r>
          </a:p>
          <a:p>
            <a:r>
              <a:rPr lang="en-US" sz="2000" dirty="0"/>
              <a:t>  -</a:t>
            </a:r>
            <a:r>
              <a:rPr lang="en-US" sz="2000" dirty="0" err="1"/>
              <a:t>ConfigurationName</a:t>
            </a:r>
            <a:r>
              <a:rPr lang="en-US" sz="2000" dirty="0"/>
              <a:t> </a:t>
            </a:r>
            <a:r>
              <a:rPr lang="en-US" sz="2000" dirty="0" err="1"/>
              <a:t>Microsoft.Exchange</a:t>
            </a:r>
            <a:r>
              <a:rPr lang="en-US" sz="2000" dirty="0"/>
              <a:t> </a:t>
            </a:r>
          </a:p>
          <a:p>
            <a:r>
              <a:rPr lang="en-US" sz="2000" dirty="0"/>
              <a:t>  -</a:t>
            </a:r>
            <a:r>
              <a:rPr lang="en-US" sz="2000" dirty="0" err="1"/>
              <a:t>ConnectionUri</a:t>
            </a:r>
            <a:r>
              <a:rPr lang="en-US" sz="2000" dirty="0"/>
              <a:t> https://</a:t>
            </a:r>
            <a:r>
              <a:rPr lang="en-US" sz="2000" dirty="0" err="1"/>
              <a:t>ps.protection.outlook.com</a:t>
            </a:r>
            <a:r>
              <a:rPr lang="en-US" sz="2000" dirty="0"/>
              <a:t>/</a:t>
            </a:r>
            <a:r>
              <a:rPr lang="en-US" sz="2000" dirty="0" err="1"/>
              <a:t>powershell-liveid</a:t>
            </a:r>
            <a:r>
              <a:rPr lang="en-US" sz="2000" dirty="0"/>
              <a:t>/ </a:t>
            </a:r>
          </a:p>
          <a:p>
            <a:r>
              <a:rPr lang="en-US" sz="2000" dirty="0"/>
              <a:t>  -Credential $</a:t>
            </a:r>
            <a:r>
              <a:rPr lang="en-US" sz="2000" dirty="0" err="1"/>
              <a:t>UserCredential</a:t>
            </a:r>
            <a:r>
              <a:rPr lang="en-US" sz="2000" dirty="0"/>
              <a:t> -Authentication Basic –</a:t>
            </a:r>
            <a:r>
              <a:rPr lang="en-US" sz="2000" dirty="0" err="1"/>
              <a:t>AllowRedirection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solidFill>
                  <a:srgbClr val="00B050"/>
                </a:solidFill>
              </a:rPr>
              <a:t># load the EOL session</a:t>
            </a:r>
            <a:br>
              <a:rPr lang="en-US" sz="2000" dirty="0"/>
            </a:br>
            <a:r>
              <a:rPr lang="en-US" sz="2000" dirty="0"/>
              <a:t>Import-</a:t>
            </a:r>
            <a:r>
              <a:rPr lang="en-US" sz="2000" dirty="0" err="1"/>
              <a:t>PSSession</a:t>
            </a:r>
            <a:r>
              <a:rPr lang="en-US" sz="2000" dirty="0"/>
              <a:t> $Session –</a:t>
            </a:r>
            <a:r>
              <a:rPr lang="en-US" sz="2000" dirty="0" err="1"/>
              <a:t>DisableNameChecking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solidFill>
                  <a:srgbClr val="00B050"/>
                </a:solidFill>
              </a:rPr>
              <a:t># alternative connection to EOL</a:t>
            </a:r>
          </a:p>
          <a:p>
            <a:r>
              <a:rPr lang="en-US" sz="2000" dirty="0"/>
              <a:t>Connect-</a:t>
            </a:r>
            <a:r>
              <a:rPr lang="en-US" sz="2000" dirty="0" err="1"/>
              <a:t>EXOPSession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4787380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8F689-522D-B049-884D-C05657F69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Pending Data Access Requests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46CBA-AA90-9843-82BF-A7B691E633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8848" y="1476622"/>
            <a:ext cx="12198323" cy="2985433"/>
          </a:xfrm>
        </p:spPr>
        <p:txBody>
          <a:bodyPr/>
          <a:lstStyle/>
          <a:p>
            <a:r>
              <a:rPr lang="en-US" sz="2800" dirty="0"/>
              <a:t>Get-</a:t>
            </a:r>
            <a:r>
              <a:rPr lang="en-US" sz="2800" dirty="0" err="1"/>
              <a:t>ElevatedAccessRequest</a:t>
            </a:r>
            <a:r>
              <a:rPr lang="en-US" sz="2800" dirty="0"/>
              <a:t> </a:t>
            </a:r>
          </a:p>
          <a:p>
            <a:r>
              <a:rPr lang="en-US" sz="2800" dirty="0"/>
              <a:t>  | where {$_.</a:t>
            </a:r>
            <a:r>
              <a:rPr lang="en-US" sz="2800" dirty="0" err="1"/>
              <a:t>RequestStatus</a:t>
            </a:r>
            <a:r>
              <a:rPr lang="en-US" sz="2800" dirty="0"/>
              <a:t> -</a:t>
            </a:r>
            <a:r>
              <a:rPr lang="en-US" sz="2800" dirty="0" err="1"/>
              <a:t>eq</a:t>
            </a:r>
            <a:r>
              <a:rPr lang="en-US" sz="2800" dirty="0"/>
              <a:t> 'Pending’} </a:t>
            </a:r>
          </a:p>
          <a:p>
            <a:r>
              <a:rPr lang="en-US" sz="2800" dirty="0"/>
              <a:t>  | select </a:t>
            </a:r>
            <a:r>
              <a:rPr lang="en-US" sz="2800" dirty="0" err="1"/>
              <a:t>RequestorUPN</a:t>
            </a:r>
            <a:r>
              <a:rPr lang="en-US" sz="2800" dirty="0"/>
              <a:t>, Service, Identity, </a:t>
            </a:r>
            <a:r>
              <a:rPr lang="en-US" sz="2800" dirty="0" err="1"/>
              <a:t>RequestedAccess</a:t>
            </a:r>
            <a:r>
              <a:rPr lang="en-US" sz="2800" dirty="0"/>
              <a:t> </a:t>
            </a:r>
          </a:p>
          <a:p>
            <a:r>
              <a:rPr lang="en-US" sz="2800" dirty="0"/>
              <a:t>  | </a:t>
            </a:r>
            <a:r>
              <a:rPr lang="en-US" sz="2800" dirty="0" err="1"/>
              <a:t>fl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DDAD1B-DFC8-1D49-9C69-0A4C5E49D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765" y="3983589"/>
            <a:ext cx="6482945" cy="220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5707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athena xmlns="http://schemas.microsoft.com/edu/athena" version="0.1.3396.0">
  <ink scale="0.5713244">AAEAAAD/////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+P///wxBY3Rpb25UeXBlVjEBAAAAB3ZhbHVlX18ACAIAAAAAAAAABQUAAAANQ2xlYXJDYW52YXNWMQIAAAAJU3RhcnRUaW1lBFR5cGUABBAMQWN0aW9uVHlwZVYxAgAAAAIAAADYBgEAAAAAAAH3////+P///wAAAAAFBgAAAA9QZW5BdHRyaWJ1dGVzVjEKAAAAB19jb2xvckEHX2NvbG9yUgdfY29sb3JHB19jb2xvckIKRml0VG9DdXJ2ZQZIZWlnaHQOSWdub3JlUHJlc3N1cmUNSXNIaWdobGlnaHRlcgVTaGFwZQVXaWR0aAAAAAAAAAAABAACAgICAQYBAQxCcnVzaFNoYXBlVjECAAAABgIAAAD/AAAAAAAAAAAAAAhAAAAF9v///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/IAAAAAAA4D8AAAA/AAAAAAAAAAAL</ink>
</athena>
</file>

<file path=customXml/itemProps1.xml><?xml version="1.0" encoding="utf-8"?>
<ds:datastoreItem xmlns:ds="http://schemas.openxmlformats.org/officeDocument/2006/customXml" ds:itemID="{AB748CBD-0949-444B-9600-75CD9A8FAB3E}">
  <ds:schemaRefs>
    <ds:schemaRef ds:uri="http://schemas.microsoft.com/edu/athen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583</Words>
  <Application>Microsoft Office PowerPoint</Application>
  <PresentationFormat>Custom</PresentationFormat>
  <Paragraphs>94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Consolas</vt:lpstr>
      <vt:lpstr>Segoe UI</vt:lpstr>
      <vt:lpstr>Segoe UI Light</vt:lpstr>
      <vt:lpstr>Segoe UI Semibold</vt:lpstr>
      <vt:lpstr>Wingdings</vt:lpstr>
      <vt:lpstr>Office 365 PPT Template - 2017</vt:lpstr>
      <vt:lpstr>Microsoft Graph  Data Connect</vt:lpstr>
      <vt:lpstr>Extract Office 365 data with Microsoft Graph Data Connect</vt:lpstr>
      <vt:lpstr>Graph Data Connect - Enabling Scenarios</vt:lpstr>
      <vt:lpstr>Extracting Data with Azure Data Factory</vt:lpstr>
      <vt:lpstr>Run the Azure Data Factory Pipeline</vt:lpstr>
      <vt:lpstr>Approving Data Requests</vt:lpstr>
      <vt:lpstr>Approving Data Requests via Microsoft 365 Admin Center</vt:lpstr>
      <vt:lpstr>Connect to Exchange Online</vt:lpstr>
      <vt:lpstr>List Pending Data Access Requests</vt:lpstr>
      <vt:lpstr>Approve Pending Requests</vt:lpstr>
      <vt:lpstr>Demo Extracting data from Office 365 via Graph data connect</vt:lpstr>
      <vt:lpstr>Summary</vt:lpstr>
      <vt:lpstr>Reading further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2019-03-09T23:38:48Z</dcterms:modified>
</cp:coreProperties>
</file>